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295" r:id="rId3"/>
    <p:sldId id="302" r:id="rId4"/>
    <p:sldId id="297" r:id="rId5"/>
    <p:sldId id="296" r:id="rId6"/>
    <p:sldId id="298" r:id="rId7"/>
    <p:sldId id="303" r:id="rId8"/>
    <p:sldId id="304" r:id="rId9"/>
    <p:sldId id="299" r:id="rId10"/>
    <p:sldId id="300" r:id="rId11"/>
    <p:sldId id="301" r:id="rId12"/>
    <p:sldId id="305" r:id="rId13"/>
    <p:sldId id="306" r:id="rId14"/>
    <p:sldId id="307" r:id="rId15"/>
    <p:sldId id="308" r:id="rId16"/>
    <p:sldId id="309" r:id="rId17"/>
    <p:sldId id="31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83" autoAdjust="0"/>
  </p:normalViewPr>
  <p:slideViewPr>
    <p:cSldViewPr snapToGrid="0">
      <p:cViewPr varScale="1">
        <p:scale>
          <a:sx n="64" d="100"/>
          <a:sy n="64" d="100"/>
        </p:scale>
        <p:origin x="95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4/5/2021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4/5/2021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575D7C0-10DA-47ED-855B-45E161AA8DB7}"/>
              </a:ext>
            </a:extLst>
          </p:cNvPr>
          <p:cNvSpPr txBox="1"/>
          <p:nvPr/>
        </p:nvSpPr>
        <p:spPr>
          <a:xfrm>
            <a:off x="1011114" y="308670"/>
            <a:ext cx="9879037" cy="3108543"/>
          </a:xfrm>
          <a:prstGeom prst="rect">
            <a:avLst/>
          </a:prstGeom>
          <a:noFill/>
        </p:spPr>
        <p:txBody>
          <a:bodyPr wrap="square">
            <a:spAutoFit/>
          </a:bodyPr>
          <a:lstStyle/>
          <a:p>
            <a:r>
              <a:rPr lang="en-US" sz="2800" dirty="0"/>
              <a:t>Logistic regression is the most famous machine learning algorithm after linear regression. In a lot of ways, linear regression and logistic regression are similar. Logistic regression is popular for binary classification</a:t>
            </a:r>
          </a:p>
          <a:p>
            <a:endParaRPr lang="en-US" sz="2800" dirty="0"/>
          </a:p>
          <a:p>
            <a:r>
              <a:rPr lang="en-US" sz="2800" dirty="0"/>
              <a:t>Linear regression algorithms are used to predict/forecast values but logistic regression is used for classification tasks.</a:t>
            </a:r>
          </a:p>
        </p:txBody>
      </p:sp>
      <p:pic>
        <p:nvPicPr>
          <p:cNvPr id="12" name="Picture 11">
            <a:extLst>
              <a:ext uri="{FF2B5EF4-FFF2-40B4-BE49-F238E27FC236}">
                <a16:creationId xmlns:a16="http://schemas.microsoft.com/office/drawing/2014/main" id="{7FA847DD-C326-4B2D-ABC9-39713806372D}"/>
              </a:ext>
            </a:extLst>
          </p:cNvPr>
          <p:cNvPicPr>
            <a:picLocks noChangeAspect="1"/>
          </p:cNvPicPr>
          <p:nvPr/>
        </p:nvPicPr>
        <p:blipFill>
          <a:blip r:embed="rId2"/>
          <a:stretch>
            <a:fillRect/>
          </a:stretch>
        </p:blipFill>
        <p:spPr>
          <a:xfrm>
            <a:off x="393895" y="3848100"/>
            <a:ext cx="11113477" cy="3009900"/>
          </a:xfrm>
          <a:prstGeom prst="rect">
            <a:avLst/>
          </a:prstGeom>
        </p:spPr>
      </p:pic>
    </p:spTree>
    <p:extLst>
      <p:ext uri="{BB962C8B-B14F-4D97-AF65-F5344CB8AC3E}">
        <p14:creationId xmlns:p14="http://schemas.microsoft.com/office/powerpoint/2010/main" val="4041438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442414D-9577-41F0-AA29-90A6D9DAEBAA}"/>
              </a:ext>
            </a:extLst>
          </p:cNvPr>
          <p:cNvPicPr>
            <a:picLocks noChangeAspect="1"/>
          </p:cNvPicPr>
          <p:nvPr/>
        </p:nvPicPr>
        <p:blipFill>
          <a:blip r:embed="rId2"/>
          <a:stretch>
            <a:fillRect/>
          </a:stretch>
        </p:blipFill>
        <p:spPr>
          <a:xfrm>
            <a:off x="5247249" y="604837"/>
            <a:ext cx="6642591" cy="5648325"/>
          </a:xfrm>
          <a:prstGeom prst="rect">
            <a:avLst/>
          </a:prstGeom>
        </p:spPr>
      </p:pic>
    </p:spTree>
    <p:extLst>
      <p:ext uri="{BB962C8B-B14F-4D97-AF65-F5344CB8AC3E}">
        <p14:creationId xmlns:p14="http://schemas.microsoft.com/office/powerpoint/2010/main" val="264959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C76B8B2-1DE5-411F-B5C5-1B386A72A63B}"/>
              </a:ext>
            </a:extLst>
          </p:cNvPr>
          <p:cNvSpPr txBox="1"/>
          <p:nvPr/>
        </p:nvSpPr>
        <p:spPr>
          <a:xfrm>
            <a:off x="302160" y="1562579"/>
            <a:ext cx="3932215" cy="3416320"/>
          </a:xfrm>
          <a:prstGeom prst="rect">
            <a:avLst/>
          </a:prstGeom>
          <a:noFill/>
        </p:spPr>
        <p:txBody>
          <a:bodyPr wrap="square">
            <a:spAutoFit/>
          </a:bodyPr>
          <a:lstStyle/>
          <a:p>
            <a:r>
              <a:rPr lang="en-US" dirty="0"/>
              <a:t>X	Transformed</a:t>
            </a:r>
          </a:p>
          <a:p>
            <a:r>
              <a:rPr lang="en-US" dirty="0"/>
              <a:t>-5	0.006692850924</a:t>
            </a:r>
          </a:p>
          <a:p>
            <a:r>
              <a:rPr lang="en-US" dirty="0"/>
              <a:t>-4	0.01798620996</a:t>
            </a:r>
          </a:p>
          <a:p>
            <a:r>
              <a:rPr lang="en-US" dirty="0"/>
              <a:t>-3	0.04742587318</a:t>
            </a:r>
          </a:p>
          <a:p>
            <a:r>
              <a:rPr lang="en-US" dirty="0"/>
              <a:t>-2	0.119202922</a:t>
            </a:r>
          </a:p>
          <a:p>
            <a:r>
              <a:rPr lang="en-US" dirty="0"/>
              <a:t>-1	0.2689414214</a:t>
            </a:r>
          </a:p>
          <a:p>
            <a:r>
              <a:rPr lang="en-US" dirty="0"/>
              <a:t>0	0.5</a:t>
            </a:r>
          </a:p>
          <a:p>
            <a:r>
              <a:rPr lang="en-US" dirty="0"/>
              <a:t>1	0.7310585786</a:t>
            </a:r>
          </a:p>
          <a:p>
            <a:r>
              <a:rPr lang="en-US" dirty="0"/>
              <a:t>2	0.880797078</a:t>
            </a:r>
          </a:p>
          <a:p>
            <a:r>
              <a:rPr lang="en-US" dirty="0"/>
              <a:t>3	0.9525741268</a:t>
            </a:r>
          </a:p>
          <a:p>
            <a:r>
              <a:rPr lang="en-US" dirty="0"/>
              <a:t>4	0.98201379</a:t>
            </a:r>
          </a:p>
          <a:p>
            <a:r>
              <a:rPr lang="en-US" dirty="0"/>
              <a:t>5	0.9933071491</a:t>
            </a:r>
          </a:p>
        </p:txBody>
      </p:sp>
      <p:sp>
        <p:nvSpPr>
          <p:cNvPr id="7" name="TextBox 6">
            <a:extLst>
              <a:ext uri="{FF2B5EF4-FFF2-40B4-BE49-F238E27FC236}">
                <a16:creationId xmlns:a16="http://schemas.microsoft.com/office/drawing/2014/main" id="{9F334223-5C26-42BB-A26C-845E58A4198A}"/>
              </a:ext>
            </a:extLst>
          </p:cNvPr>
          <p:cNvSpPr txBox="1"/>
          <p:nvPr/>
        </p:nvSpPr>
        <p:spPr>
          <a:xfrm>
            <a:off x="3790074" y="4791014"/>
            <a:ext cx="7661028" cy="1815882"/>
          </a:xfrm>
          <a:prstGeom prst="rect">
            <a:avLst/>
          </a:prstGeom>
          <a:noFill/>
        </p:spPr>
        <p:txBody>
          <a:bodyPr wrap="square">
            <a:spAutoFit/>
          </a:bodyPr>
          <a:lstStyle/>
          <a:p>
            <a:r>
              <a:rPr lang="en-US" sz="2800" b="0" i="0" dirty="0">
                <a:solidFill>
                  <a:srgbClr val="555555"/>
                </a:solidFill>
                <a:effectLst/>
                <a:latin typeface="Helvetica Neue"/>
              </a:rPr>
              <a:t>As long as our mean value is zero, we can plug in positive and negative values into the function and always get out a consistent transform into the new range.</a:t>
            </a:r>
            <a:endParaRPr lang="en-US" sz="2800" dirty="0"/>
          </a:p>
        </p:txBody>
      </p:sp>
      <p:sp>
        <p:nvSpPr>
          <p:cNvPr id="9" name="TextBox 8">
            <a:extLst>
              <a:ext uri="{FF2B5EF4-FFF2-40B4-BE49-F238E27FC236}">
                <a16:creationId xmlns:a16="http://schemas.microsoft.com/office/drawing/2014/main" id="{AF1D34DF-05EF-4D0F-8F3A-EC36C8D5CE6A}"/>
              </a:ext>
            </a:extLst>
          </p:cNvPr>
          <p:cNvSpPr txBox="1"/>
          <p:nvPr/>
        </p:nvSpPr>
        <p:spPr>
          <a:xfrm>
            <a:off x="4047978" y="548530"/>
            <a:ext cx="7841862" cy="3416320"/>
          </a:xfrm>
          <a:prstGeom prst="rect">
            <a:avLst/>
          </a:prstGeom>
          <a:noFill/>
        </p:spPr>
        <p:txBody>
          <a:bodyPr wrap="square">
            <a:spAutoFit/>
          </a:bodyPr>
          <a:lstStyle/>
          <a:p>
            <a:r>
              <a:rPr lang="en-US" sz="2700" dirty="0">
                <a:solidFill>
                  <a:srgbClr val="555555"/>
                </a:solidFill>
                <a:latin typeface="Helvetica Neue"/>
              </a:rPr>
              <a:t>A</a:t>
            </a:r>
            <a:r>
              <a:rPr lang="en-US" sz="2700" b="0" i="0" dirty="0">
                <a:solidFill>
                  <a:srgbClr val="555555"/>
                </a:solidFill>
                <a:effectLst/>
                <a:latin typeface="Helvetica Neue"/>
              </a:rPr>
              <a:t>ll the inputs have been transformed into the range [0, 1] and that the smallest negative numbers resulted in values close to zero and the larger positive numbers resulted in values close to one. </a:t>
            </a:r>
          </a:p>
          <a:p>
            <a:endParaRPr lang="en-US" sz="2700" dirty="0">
              <a:solidFill>
                <a:srgbClr val="555555"/>
              </a:solidFill>
              <a:latin typeface="Helvetica Neue"/>
            </a:endParaRPr>
          </a:p>
          <a:p>
            <a:r>
              <a:rPr lang="en-US" sz="2700" b="0" i="0" dirty="0">
                <a:solidFill>
                  <a:srgbClr val="555555"/>
                </a:solidFill>
                <a:effectLst/>
                <a:latin typeface="Helvetica Neue"/>
              </a:rPr>
              <a:t>0 transformed to 0.5 or the midpoint of the new range.</a:t>
            </a:r>
            <a:endParaRPr lang="en-US" sz="2700" dirty="0"/>
          </a:p>
        </p:txBody>
      </p:sp>
    </p:spTree>
    <p:extLst>
      <p:ext uri="{BB962C8B-B14F-4D97-AF65-F5344CB8AC3E}">
        <p14:creationId xmlns:p14="http://schemas.microsoft.com/office/powerpoint/2010/main" val="23262702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430237" y="1532266"/>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4901418" y="197346"/>
            <a:ext cx="7290582" cy="6463308"/>
          </a:xfrm>
          <a:prstGeom prst="rect">
            <a:avLst/>
          </a:prstGeom>
          <a:noFill/>
        </p:spPr>
        <p:txBody>
          <a:bodyPr wrap="square">
            <a:spAutoFit/>
          </a:bodyPr>
          <a:lstStyle/>
          <a:p>
            <a:r>
              <a:rPr lang="en-US" sz="2300" dirty="0"/>
              <a:t>b0 = 0.0</a:t>
            </a:r>
          </a:p>
          <a:p>
            <a:endParaRPr lang="en-US" sz="2300" dirty="0"/>
          </a:p>
          <a:p>
            <a:r>
              <a:rPr lang="en-US" sz="2300" dirty="0"/>
              <a:t>b1 = 0.0</a:t>
            </a:r>
          </a:p>
          <a:p>
            <a:endParaRPr lang="en-US" sz="2300" dirty="0"/>
          </a:p>
          <a:p>
            <a:r>
              <a:rPr lang="en-US" sz="2300" dirty="0"/>
              <a:t>b2 = 0.0</a:t>
            </a:r>
          </a:p>
          <a:p>
            <a:endParaRPr lang="en-US" sz="2300" dirty="0"/>
          </a:p>
          <a:p>
            <a:r>
              <a:rPr lang="en-US" sz="2300" dirty="0"/>
              <a:t>The first training instance is: x1=2.7810836, x2=2.550537003, Y=0</a:t>
            </a:r>
          </a:p>
          <a:p>
            <a:endParaRPr lang="en-US" sz="2300" dirty="0"/>
          </a:p>
          <a:p>
            <a:r>
              <a:rPr lang="en-US" sz="2300" dirty="0"/>
              <a:t>Using the above equation we can plug in all of these numbers and calculate a prediction:</a:t>
            </a:r>
          </a:p>
          <a:p>
            <a:endParaRPr lang="en-US" sz="2300" dirty="0"/>
          </a:p>
          <a:p>
            <a:r>
              <a:rPr lang="en-US" sz="2300" dirty="0"/>
              <a:t>prediction = 1 / (1 + e^(-(b0 + b1*x1 + b2*x2)))</a:t>
            </a:r>
          </a:p>
          <a:p>
            <a:endParaRPr lang="en-US" sz="2300" dirty="0"/>
          </a:p>
          <a:p>
            <a:r>
              <a:rPr lang="en-US" sz="2300" dirty="0"/>
              <a:t>prediction = 1 / (1 + e^(-(0.0 + 0.0*2.7810836 + 0.0*2.550537003)))</a:t>
            </a:r>
          </a:p>
          <a:p>
            <a:endParaRPr lang="en-US" sz="2300" dirty="0"/>
          </a:p>
          <a:p>
            <a:r>
              <a:rPr lang="en-US" sz="2300" dirty="0"/>
              <a:t>prediction = 0.5</a:t>
            </a:r>
          </a:p>
        </p:txBody>
      </p:sp>
      <p:sp>
        <p:nvSpPr>
          <p:cNvPr id="15" name="TextBox 14">
            <a:extLst>
              <a:ext uri="{FF2B5EF4-FFF2-40B4-BE49-F238E27FC236}">
                <a16:creationId xmlns:a16="http://schemas.microsoft.com/office/drawing/2014/main" id="{FEC6EDDE-FB7D-4CA9-81B1-074A745CFDDD}"/>
              </a:ext>
            </a:extLst>
          </p:cNvPr>
          <p:cNvSpPr txBox="1"/>
          <p:nvPr/>
        </p:nvSpPr>
        <p:spPr>
          <a:xfrm>
            <a:off x="671732" y="585548"/>
            <a:ext cx="6098344" cy="369332"/>
          </a:xfrm>
          <a:prstGeom prst="rect">
            <a:avLst/>
          </a:prstGeom>
          <a:noFill/>
        </p:spPr>
        <p:txBody>
          <a:bodyPr wrap="square">
            <a:spAutoFit/>
          </a:bodyPr>
          <a:lstStyle/>
          <a:p>
            <a:r>
              <a:rPr lang="en-US" sz="1800" dirty="0"/>
              <a:t>Output = b0 + b1*x1 + b2*x2</a:t>
            </a:r>
          </a:p>
        </p:txBody>
      </p:sp>
    </p:spTree>
    <p:extLst>
      <p:ext uri="{BB962C8B-B14F-4D97-AF65-F5344CB8AC3E}">
        <p14:creationId xmlns:p14="http://schemas.microsoft.com/office/powerpoint/2010/main" val="269465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430237" y="1532266"/>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4814572" y="585548"/>
            <a:ext cx="6947191" cy="5755422"/>
          </a:xfrm>
          <a:prstGeom prst="rect">
            <a:avLst/>
          </a:prstGeom>
          <a:noFill/>
        </p:spPr>
        <p:txBody>
          <a:bodyPr wrap="square">
            <a:spAutoFit/>
          </a:bodyPr>
          <a:lstStyle/>
          <a:p>
            <a:pPr algn="l" fontAlgn="base"/>
            <a:r>
              <a:rPr lang="en-US" sz="2300" b="0" i="0" dirty="0">
                <a:solidFill>
                  <a:srgbClr val="555555"/>
                </a:solidFill>
                <a:effectLst/>
                <a:latin typeface="Helvetica Neue"/>
              </a:rPr>
              <a:t>b = b + alpha * (y – prediction) * prediction * (1 – prediction) * x</a:t>
            </a:r>
            <a:endParaRPr lang="en-US" sz="2300" b="0" dirty="0">
              <a:solidFill>
                <a:srgbClr val="555555"/>
              </a:solidFill>
              <a:effectLst/>
              <a:latin typeface="Helvetica Neue"/>
            </a:endParaRPr>
          </a:p>
          <a:p>
            <a:pPr algn="l" fontAlgn="base"/>
            <a:endParaRPr lang="en-US" sz="2300" dirty="0">
              <a:solidFill>
                <a:srgbClr val="555555"/>
              </a:solidFill>
              <a:latin typeface="Helvetica Neue"/>
            </a:endParaRPr>
          </a:p>
          <a:p>
            <a:pPr algn="l" fontAlgn="base"/>
            <a:r>
              <a:rPr lang="en-US" sz="2300" b="0" dirty="0">
                <a:solidFill>
                  <a:srgbClr val="555555"/>
                </a:solidFill>
                <a:effectLst/>
                <a:latin typeface="Helvetica Neue"/>
              </a:rPr>
              <a:t>Alpha is the learning rate and controls how much the coefficients (and therefore the model) changes or learns each time it is updated. </a:t>
            </a:r>
          </a:p>
          <a:p>
            <a:pPr algn="l" fontAlgn="base"/>
            <a:endParaRPr lang="en-US" sz="2300" dirty="0">
              <a:solidFill>
                <a:srgbClr val="555555"/>
              </a:solidFill>
              <a:latin typeface="Helvetica Neue"/>
            </a:endParaRPr>
          </a:p>
          <a:p>
            <a:pPr algn="l" fontAlgn="base"/>
            <a:r>
              <a:rPr lang="en-US" sz="2300" b="0" dirty="0">
                <a:solidFill>
                  <a:srgbClr val="555555"/>
                </a:solidFill>
                <a:effectLst/>
                <a:latin typeface="Helvetica Neue"/>
              </a:rPr>
              <a:t>Larger learning rates are used in online learning (when we update the model for each training instance). </a:t>
            </a:r>
          </a:p>
          <a:p>
            <a:pPr algn="l" fontAlgn="base"/>
            <a:endParaRPr lang="en-US" sz="2300" b="0" dirty="0">
              <a:solidFill>
                <a:srgbClr val="555555"/>
              </a:solidFill>
              <a:effectLst/>
              <a:latin typeface="Helvetica Neue"/>
            </a:endParaRPr>
          </a:p>
          <a:p>
            <a:pPr algn="l" fontAlgn="base"/>
            <a:r>
              <a:rPr lang="en-US" sz="2300" b="0" dirty="0">
                <a:solidFill>
                  <a:srgbClr val="555555"/>
                </a:solidFill>
                <a:effectLst/>
                <a:latin typeface="Helvetica Neue"/>
              </a:rPr>
              <a:t>B0 = bias or the intercept. </a:t>
            </a:r>
            <a:r>
              <a:rPr lang="en-US" sz="2300" dirty="0">
                <a:solidFill>
                  <a:srgbClr val="555555"/>
                </a:solidFill>
                <a:latin typeface="Helvetica Neue"/>
              </a:rPr>
              <a:t>W</a:t>
            </a:r>
            <a:r>
              <a:rPr lang="en-US" sz="2300" b="0" dirty="0">
                <a:solidFill>
                  <a:srgbClr val="555555"/>
                </a:solidFill>
                <a:effectLst/>
                <a:latin typeface="Helvetica Neue"/>
              </a:rPr>
              <a:t>e can assume it always has an input value of 1.0. This assumption can help when implementing the algorithm using vectors or arrays.</a:t>
            </a:r>
          </a:p>
          <a:p>
            <a:pPr algn="l" fontAlgn="base"/>
            <a:endParaRPr lang="en-US" sz="2300" b="0" dirty="0">
              <a:solidFill>
                <a:srgbClr val="555555"/>
              </a:solidFill>
              <a:effectLst/>
              <a:latin typeface="Helvetica Neue"/>
            </a:endParaRPr>
          </a:p>
        </p:txBody>
      </p:sp>
      <p:sp>
        <p:nvSpPr>
          <p:cNvPr id="15" name="TextBox 14">
            <a:extLst>
              <a:ext uri="{FF2B5EF4-FFF2-40B4-BE49-F238E27FC236}">
                <a16:creationId xmlns:a16="http://schemas.microsoft.com/office/drawing/2014/main" id="{FEC6EDDE-FB7D-4CA9-81B1-074A745CFDDD}"/>
              </a:ext>
            </a:extLst>
          </p:cNvPr>
          <p:cNvSpPr txBox="1"/>
          <p:nvPr/>
        </p:nvSpPr>
        <p:spPr>
          <a:xfrm>
            <a:off x="671732" y="585548"/>
            <a:ext cx="6098344" cy="369332"/>
          </a:xfrm>
          <a:prstGeom prst="rect">
            <a:avLst/>
          </a:prstGeom>
          <a:noFill/>
        </p:spPr>
        <p:txBody>
          <a:bodyPr wrap="square">
            <a:spAutoFit/>
          </a:bodyPr>
          <a:lstStyle/>
          <a:p>
            <a:r>
              <a:rPr lang="en-US" sz="1800" dirty="0"/>
              <a:t>Output = b0 + b1*x1 + b2*x2</a:t>
            </a:r>
          </a:p>
        </p:txBody>
      </p:sp>
    </p:spTree>
    <p:extLst>
      <p:ext uri="{BB962C8B-B14F-4D97-AF65-F5344CB8AC3E}">
        <p14:creationId xmlns:p14="http://schemas.microsoft.com/office/powerpoint/2010/main" val="8684054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430237" y="1532266"/>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4814572" y="585548"/>
            <a:ext cx="6947191" cy="7386638"/>
          </a:xfrm>
          <a:prstGeom prst="rect">
            <a:avLst/>
          </a:prstGeom>
          <a:noFill/>
        </p:spPr>
        <p:txBody>
          <a:bodyPr wrap="square">
            <a:spAutoFit/>
          </a:bodyPr>
          <a:lstStyle/>
          <a:p>
            <a:pPr algn="l" fontAlgn="base"/>
            <a:r>
              <a:rPr lang="en-US" sz="2300" b="0" i="0" dirty="0">
                <a:solidFill>
                  <a:srgbClr val="555555"/>
                </a:solidFill>
                <a:effectLst/>
                <a:latin typeface="Helvetica Neue"/>
              </a:rPr>
              <a:t>b = b + alpha * (y – prediction) * prediction * (1 – prediction) * x</a:t>
            </a:r>
          </a:p>
          <a:p>
            <a:pPr algn="l" fontAlgn="base"/>
            <a:endParaRPr lang="en-US" sz="2300" dirty="0">
              <a:solidFill>
                <a:srgbClr val="555555"/>
              </a:solidFill>
              <a:latin typeface="Helvetica Neue"/>
            </a:endParaRPr>
          </a:p>
          <a:p>
            <a:pPr algn="ctr" fontAlgn="base"/>
            <a:r>
              <a:rPr lang="en-US" sz="2400" b="0" dirty="0">
                <a:solidFill>
                  <a:srgbClr val="555555"/>
                </a:solidFill>
                <a:effectLst/>
                <a:latin typeface="Helvetica Neue"/>
              </a:rPr>
              <a:t>b0 = b0 + 0.3 * (0 – 0.5) * 0.5 * (1 – 0.5) * 1.0</a:t>
            </a:r>
          </a:p>
          <a:p>
            <a:pPr algn="ctr" fontAlgn="base"/>
            <a:endParaRPr lang="en-US" sz="2400" b="0" dirty="0">
              <a:solidFill>
                <a:srgbClr val="555555"/>
              </a:solidFill>
              <a:effectLst/>
              <a:latin typeface="Helvetica Neue"/>
            </a:endParaRPr>
          </a:p>
          <a:p>
            <a:pPr algn="ctr" fontAlgn="base"/>
            <a:r>
              <a:rPr lang="en-US" sz="2400" b="0" dirty="0">
                <a:solidFill>
                  <a:srgbClr val="555555"/>
                </a:solidFill>
                <a:effectLst/>
                <a:latin typeface="Helvetica Neue"/>
              </a:rPr>
              <a:t>b1 = b1 + 0.3 * (0 – 0.5) * 0.5 * (1 – 0.5) * 2.7810836</a:t>
            </a:r>
          </a:p>
          <a:p>
            <a:pPr algn="ctr" fontAlgn="base"/>
            <a:endParaRPr lang="en-US" sz="2400" b="0" dirty="0">
              <a:solidFill>
                <a:srgbClr val="555555"/>
              </a:solidFill>
              <a:effectLst/>
              <a:latin typeface="Helvetica Neue"/>
            </a:endParaRPr>
          </a:p>
          <a:p>
            <a:pPr algn="ctr" fontAlgn="base"/>
            <a:r>
              <a:rPr lang="en-US" sz="2400" b="0" dirty="0">
                <a:solidFill>
                  <a:srgbClr val="555555"/>
                </a:solidFill>
                <a:effectLst/>
                <a:latin typeface="Helvetica Neue"/>
              </a:rPr>
              <a:t>b2 = b2 + 0.3 * (0 – 0.5) * 0.5 * (1 – 0.5) * 2.550537003</a:t>
            </a:r>
          </a:p>
          <a:p>
            <a:pPr algn="ctr" fontAlgn="base"/>
            <a:endParaRPr lang="en-US" sz="2400" dirty="0">
              <a:solidFill>
                <a:srgbClr val="555555"/>
              </a:solidFill>
              <a:latin typeface="Helvetica Neue"/>
            </a:endParaRPr>
          </a:p>
          <a:p>
            <a:pPr algn="ctr" fontAlgn="base"/>
            <a:r>
              <a:rPr lang="en-US" sz="2400" b="0" dirty="0">
                <a:solidFill>
                  <a:srgbClr val="555555"/>
                </a:solidFill>
                <a:effectLst/>
                <a:latin typeface="Helvetica Neue"/>
              </a:rPr>
              <a:t>b0 = -0.0375</a:t>
            </a:r>
          </a:p>
          <a:p>
            <a:pPr algn="ctr" fontAlgn="base"/>
            <a:endParaRPr lang="en-US" sz="2400" b="0" dirty="0">
              <a:solidFill>
                <a:srgbClr val="555555"/>
              </a:solidFill>
              <a:effectLst/>
              <a:latin typeface="Helvetica Neue"/>
            </a:endParaRPr>
          </a:p>
          <a:p>
            <a:pPr algn="ctr" fontAlgn="base"/>
            <a:r>
              <a:rPr lang="en-US" sz="2400" b="0" dirty="0">
                <a:solidFill>
                  <a:srgbClr val="555555"/>
                </a:solidFill>
                <a:effectLst/>
                <a:latin typeface="Helvetica Neue"/>
              </a:rPr>
              <a:t>b1 = -0.104290635</a:t>
            </a:r>
          </a:p>
          <a:p>
            <a:pPr algn="ctr" fontAlgn="base"/>
            <a:endParaRPr lang="en-US" sz="2400" b="0" dirty="0">
              <a:solidFill>
                <a:srgbClr val="555555"/>
              </a:solidFill>
              <a:effectLst/>
              <a:latin typeface="Helvetica Neue"/>
            </a:endParaRPr>
          </a:p>
          <a:p>
            <a:pPr algn="ctr" fontAlgn="base"/>
            <a:r>
              <a:rPr lang="en-US" sz="2400" b="0" dirty="0">
                <a:solidFill>
                  <a:srgbClr val="555555"/>
                </a:solidFill>
                <a:effectLst/>
                <a:latin typeface="Helvetica Neue"/>
              </a:rPr>
              <a:t>b2 = -0.09564513761</a:t>
            </a:r>
          </a:p>
          <a:p>
            <a:pPr algn="ctr" fontAlgn="base"/>
            <a:endParaRPr lang="en-US" sz="2400" b="0" dirty="0">
              <a:solidFill>
                <a:srgbClr val="555555"/>
              </a:solidFill>
              <a:effectLst/>
              <a:latin typeface="Helvetica Neue"/>
            </a:endParaRPr>
          </a:p>
          <a:p>
            <a:pPr algn="l" fontAlgn="base"/>
            <a:endParaRPr lang="en-US" sz="2300" b="0" dirty="0">
              <a:solidFill>
                <a:srgbClr val="555555"/>
              </a:solidFill>
              <a:effectLst/>
              <a:latin typeface="Helvetica Neue"/>
            </a:endParaRPr>
          </a:p>
          <a:p>
            <a:pPr algn="l" fontAlgn="base"/>
            <a:endParaRPr lang="en-US" sz="2300" dirty="0">
              <a:solidFill>
                <a:srgbClr val="555555"/>
              </a:solidFill>
              <a:latin typeface="Helvetica Neue"/>
            </a:endParaRPr>
          </a:p>
          <a:p>
            <a:pPr algn="l" fontAlgn="base"/>
            <a:endParaRPr lang="en-US" sz="2300" b="0" dirty="0">
              <a:solidFill>
                <a:srgbClr val="555555"/>
              </a:solidFill>
              <a:effectLst/>
              <a:latin typeface="Helvetica Neue"/>
            </a:endParaRPr>
          </a:p>
        </p:txBody>
      </p:sp>
      <p:sp>
        <p:nvSpPr>
          <p:cNvPr id="15" name="TextBox 14">
            <a:extLst>
              <a:ext uri="{FF2B5EF4-FFF2-40B4-BE49-F238E27FC236}">
                <a16:creationId xmlns:a16="http://schemas.microsoft.com/office/drawing/2014/main" id="{FEC6EDDE-FB7D-4CA9-81B1-074A745CFDDD}"/>
              </a:ext>
            </a:extLst>
          </p:cNvPr>
          <p:cNvSpPr txBox="1"/>
          <p:nvPr/>
        </p:nvSpPr>
        <p:spPr>
          <a:xfrm>
            <a:off x="671732" y="585548"/>
            <a:ext cx="6098344" cy="369332"/>
          </a:xfrm>
          <a:prstGeom prst="rect">
            <a:avLst/>
          </a:prstGeom>
          <a:noFill/>
        </p:spPr>
        <p:txBody>
          <a:bodyPr wrap="square">
            <a:spAutoFit/>
          </a:bodyPr>
          <a:lstStyle/>
          <a:p>
            <a:r>
              <a:rPr lang="en-US" sz="1800" dirty="0"/>
              <a:t>Output = b0 + b1*x1 + b2*x2</a:t>
            </a:r>
          </a:p>
        </p:txBody>
      </p:sp>
    </p:spTree>
    <p:extLst>
      <p:ext uri="{BB962C8B-B14F-4D97-AF65-F5344CB8AC3E}">
        <p14:creationId xmlns:p14="http://schemas.microsoft.com/office/powerpoint/2010/main" val="35305279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535168" y="677880"/>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5663419" y="400882"/>
            <a:ext cx="6365304" cy="6647974"/>
          </a:xfrm>
          <a:prstGeom prst="rect">
            <a:avLst/>
          </a:prstGeom>
          <a:noFill/>
        </p:spPr>
        <p:txBody>
          <a:bodyPr wrap="square">
            <a:spAutoFit/>
          </a:bodyPr>
          <a:lstStyle/>
          <a:p>
            <a:pPr algn="l" fontAlgn="base"/>
            <a:r>
              <a:rPr lang="en-US" sz="2300" b="0" i="0" dirty="0">
                <a:solidFill>
                  <a:srgbClr val="555555"/>
                </a:solidFill>
                <a:effectLst/>
                <a:latin typeface="Helvetica Neue"/>
              </a:rPr>
              <a:t>b = b + alpha * (y – prediction) * prediction * (1 – prediction) * x</a:t>
            </a:r>
          </a:p>
          <a:p>
            <a:pPr algn="l" fontAlgn="base"/>
            <a:endParaRPr lang="en-US" sz="2300" dirty="0">
              <a:solidFill>
                <a:srgbClr val="555555"/>
              </a:solidFill>
              <a:latin typeface="Helvetica Neue"/>
            </a:endParaRPr>
          </a:p>
          <a:p>
            <a:pPr algn="l" fontAlgn="base"/>
            <a:r>
              <a:rPr lang="en-US" sz="2400" b="0" dirty="0">
                <a:solidFill>
                  <a:srgbClr val="555555"/>
                </a:solidFill>
                <a:effectLst/>
                <a:latin typeface="Helvetica Neue"/>
              </a:rPr>
              <a:t>We can repeat this process and update the model for each training instance in the dataset.</a:t>
            </a:r>
          </a:p>
          <a:p>
            <a:pPr algn="l" fontAlgn="base"/>
            <a:endParaRPr lang="en-US" sz="2400" b="0" dirty="0">
              <a:solidFill>
                <a:srgbClr val="555555"/>
              </a:solidFill>
              <a:effectLst/>
              <a:latin typeface="Helvetica Neue"/>
            </a:endParaRPr>
          </a:p>
          <a:p>
            <a:pPr algn="l" fontAlgn="base"/>
            <a:r>
              <a:rPr lang="en-US" sz="2400" b="0" dirty="0">
                <a:solidFill>
                  <a:srgbClr val="555555"/>
                </a:solidFill>
                <a:effectLst/>
                <a:latin typeface="Helvetica Neue"/>
              </a:rPr>
              <a:t>A single iteration through the training dataset is called an epoch. It is common to repeat the stochastic gradient descent procedure for a fixed number of epochs.</a:t>
            </a:r>
          </a:p>
          <a:p>
            <a:pPr algn="l" fontAlgn="base"/>
            <a:endParaRPr lang="en-US" sz="2400" b="0" dirty="0">
              <a:solidFill>
                <a:srgbClr val="555555"/>
              </a:solidFill>
              <a:effectLst/>
              <a:latin typeface="Helvetica Neue"/>
            </a:endParaRPr>
          </a:p>
          <a:p>
            <a:pPr algn="l" fontAlgn="base"/>
            <a:r>
              <a:rPr lang="en-US" sz="2400" b="0" dirty="0">
                <a:solidFill>
                  <a:srgbClr val="555555"/>
                </a:solidFill>
                <a:effectLst/>
                <a:latin typeface="Helvetica Neue"/>
              </a:rPr>
              <a:t>At the end of epoch you can calculate error values for the model. </a:t>
            </a:r>
            <a:endParaRPr lang="en-US" sz="2300" dirty="0">
              <a:solidFill>
                <a:srgbClr val="555555"/>
              </a:solidFill>
              <a:latin typeface="Helvetica Neue"/>
            </a:endParaRPr>
          </a:p>
          <a:p>
            <a:pPr algn="ctr" fontAlgn="base"/>
            <a:endParaRPr lang="en-US" sz="2400" b="0" dirty="0">
              <a:solidFill>
                <a:srgbClr val="555555"/>
              </a:solidFill>
              <a:effectLst/>
              <a:latin typeface="Helvetica Neue"/>
            </a:endParaRPr>
          </a:p>
          <a:p>
            <a:pPr algn="l" fontAlgn="base"/>
            <a:endParaRPr lang="en-US" sz="2300" b="0" dirty="0">
              <a:solidFill>
                <a:srgbClr val="555555"/>
              </a:solidFill>
              <a:effectLst/>
              <a:latin typeface="Helvetica Neue"/>
            </a:endParaRPr>
          </a:p>
          <a:p>
            <a:pPr algn="l" fontAlgn="base"/>
            <a:endParaRPr lang="en-US" sz="2300" dirty="0">
              <a:solidFill>
                <a:srgbClr val="555555"/>
              </a:solidFill>
              <a:latin typeface="Helvetica Neue"/>
            </a:endParaRPr>
          </a:p>
          <a:p>
            <a:pPr algn="l" fontAlgn="base"/>
            <a:endParaRPr lang="en-US" sz="2300" b="0" dirty="0">
              <a:solidFill>
                <a:srgbClr val="555555"/>
              </a:solidFill>
              <a:effectLst/>
              <a:latin typeface="Helvetica Neue"/>
            </a:endParaRPr>
          </a:p>
        </p:txBody>
      </p:sp>
      <p:sp>
        <p:nvSpPr>
          <p:cNvPr id="15" name="TextBox 14">
            <a:extLst>
              <a:ext uri="{FF2B5EF4-FFF2-40B4-BE49-F238E27FC236}">
                <a16:creationId xmlns:a16="http://schemas.microsoft.com/office/drawing/2014/main" id="{FEC6EDDE-FB7D-4CA9-81B1-074A745CFDDD}"/>
              </a:ext>
            </a:extLst>
          </p:cNvPr>
          <p:cNvSpPr txBox="1"/>
          <p:nvPr/>
        </p:nvSpPr>
        <p:spPr>
          <a:xfrm>
            <a:off x="535168" y="216216"/>
            <a:ext cx="6098344" cy="369332"/>
          </a:xfrm>
          <a:prstGeom prst="rect">
            <a:avLst/>
          </a:prstGeom>
          <a:noFill/>
        </p:spPr>
        <p:txBody>
          <a:bodyPr wrap="square">
            <a:spAutoFit/>
          </a:bodyPr>
          <a:lstStyle/>
          <a:p>
            <a:r>
              <a:rPr lang="en-US" sz="1800" dirty="0"/>
              <a:t>Output = b0 + b1*x1 + b2*x2</a:t>
            </a:r>
          </a:p>
        </p:txBody>
      </p:sp>
      <p:pic>
        <p:nvPicPr>
          <p:cNvPr id="3" name="Picture 2">
            <a:extLst>
              <a:ext uri="{FF2B5EF4-FFF2-40B4-BE49-F238E27FC236}">
                <a16:creationId xmlns:a16="http://schemas.microsoft.com/office/drawing/2014/main" id="{DCAC9E42-C5CB-4E39-863A-012AC15B8578}"/>
              </a:ext>
            </a:extLst>
          </p:cNvPr>
          <p:cNvPicPr>
            <a:picLocks noChangeAspect="1"/>
          </p:cNvPicPr>
          <p:nvPr/>
        </p:nvPicPr>
        <p:blipFill>
          <a:blip r:embed="rId2"/>
          <a:stretch>
            <a:fillRect/>
          </a:stretch>
        </p:blipFill>
        <p:spPr>
          <a:xfrm>
            <a:off x="323883" y="3983531"/>
            <a:ext cx="4997625" cy="2874469"/>
          </a:xfrm>
          <a:prstGeom prst="rect">
            <a:avLst/>
          </a:prstGeom>
        </p:spPr>
      </p:pic>
    </p:spTree>
    <p:extLst>
      <p:ext uri="{BB962C8B-B14F-4D97-AF65-F5344CB8AC3E}">
        <p14:creationId xmlns:p14="http://schemas.microsoft.com/office/powerpoint/2010/main" val="22119042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535168" y="677880"/>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5663419" y="400882"/>
            <a:ext cx="6365304" cy="4801314"/>
          </a:xfrm>
          <a:prstGeom prst="rect">
            <a:avLst/>
          </a:prstGeom>
          <a:noFill/>
        </p:spPr>
        <p:txBody>
          <a:bodyPr wrap="square">
            <a:spAutoFit/>
          </a:bodyPr>
          <a:lstStyle/>
          <a:p>
            <a:pPr algn="l" fontAlgn="base"/>
            <a:r>
              <a:rPr lang="en-US" sz="2300" b="0" i="0" dirty="0">
                <a:solidFill>
                  <a:srgbClr val="555555"/>
                </a:solidFill>
                <a:effectLst/>
                <a:latin typeface="Helvetica Neue"/>
              </a:rPr>
              <a:t>b = b + alpha * (y – prediction) * prediction * (1 – prediction) * x</a:t>
            </a:r>
          </a:p>
          <a:p>
            <a:pPr algn="l" fontAlgn="base"/>
            <a:endParaRPr lang="en-US" sz="2300" dirty="0">
              <a:solidFill>
                <a:srgbClr val="555555"/>
              </a:solidFill>
              <a:latin typeface="Helvetica Neue"/>
            </a:endParaRPr>
          </a:p>
          <a:p>
            <a:pPr algn="l" fontAlgn="base"/>
            <a:r>
              <a:rPr lang="en-US" sz="2400" b="0" dirty="0">
                <a:solidFill>
                  <a:srgbClr val="555555"/>
                </a:solidFill>
                <a:effectLst/>
                <a:latin typeface="Helvetica Neue"/>
              </a:rPr>
              <a:t>The coefficients calculated after 10 epochs of stochastic gradient descent are:</a:t>
            </a:r>
          </a:p>
          <a:p>
            <a:pPr algn="ctr" fontAlgn="base"/>
            <a:r>
              <a:rPr lang="en-US" sz="2400" b="0" dirty="0">
                <a:solidFill>
                  <a:srgbClr val="555555"/>
                </a:solidFill>
                <a:effectLst/>
                <a:latin typeface="Helvetica Neue"/>
              </a:rPr>
              <a:t>b0 = -0.4066054641</a:t>
            </a:r>
          </a:p>
          <a:p>
            <a:pPr algn="ctr" fontAlgn="base"/>
            <a:r>
              <a:rPr lang="en-US" sz="2400" b="0" dirty="0">
                <a:solidFill>
                  <a:srgbClr val="555555"/>
                </a:solidFill>
                <a:effectLst/>
                <a:latin typeface="Helvetica Neue"/>
              </a:rPr>
              <a:t>b1 = 0.8525733164</a:t>
            </a:r>
          </a:p>
          <a:p>
            <a:pPr algn="ctr" fontAlgn="base"/>
            <a:r>
              <a:rPr lang="en-US" sz="2400" b="0" dirty="0">
                <a:solidFill>
                  <a:srgbClr val="555555"/>
                </a:solidFill>
                <a:effectLst/>
                <a:latin typeface="Helvetica Neue"/>
              </a:rPr>
              <a:t>b2 = -1.104746259</a:t>
            </a:r>
          </a:p>
          <a:p>
            <a:pPr algn="ctr" fontAlgn="base"/>
            <a:endParaRPr lang="en-US" sz="2400" dirty="0">
              <a:solidFill>
                <a:srgbClr val="555555"/>
              </a:solidFill>
              <a:latin typeface="Helvetica Neue"/>
            </a:endParaRPr>
          </a:p>
          <a:p>
            <a:pPr algn="ctr" fontAlgn="base"/>
            <a:endParaRPr lang="en-US" sz="2400" b="0" dirty="0">
              <a:solidFill>
                <a:srgbClr val="555555"/>
              </a:solidFill>
              <a:effectLst/>
              <a:latin typeface="Helvetica Neue"/>
            </a:endParaRPr>
          </a:p>
          <a:p>
            <a:pPr algn="l" fontAlgn="base"/>
            <a:endParaRPr lang="en-US" sz="2300" b="0" dirty="0">
              <a:solidFill>
                <a:srgbClr val="555555"/>
              </a:solidFill>
              <a:effectLst/>
              <a:latin typeface="Helvetica Neue"/>
            </a:endParaRPr>
          </a:p>
          <a:p>
            <a:pPr algn="l" fontAlgn="base"/>
            <a:endParaRPr lang="en-US" sz="2300" dirty="0">
              <a:solidFill>
                <a:srgbClr val="555555"/>
              </a:solidFill>
              <a:latin typeface="Helvetica Neue"/>
            </a:endParaRPr>
          </a:p>
          <a:p>
            <a:pPr algn="l" fontAlgn="base"/>
            <a:endParaRPr lang="en-US" sz="2300" b="0" dirty="0">
              <a:solidFill>
                <a:srgbClr val="555555"/>
              </a:solidFill>
              <a:effectLst/>
              <a:latin typeface="Helvetica Neue"/>
            </a:endParaRPr>
          </a:p>
        </p:txBody>
      </p:sp>
      <p:sp>
        <p:nvSpPr>
          <p:cNvPr id="15" name="TextBox 14">
            <a:extLst>
              <a:ext uri="{FF2B5EF4-FFF2-40B4-BE49-F238E27FC236}">
                <a16:creationId xmlns:a16="http://schemas.microsoft.com/office/drawing/2014/main" id="{FEC6EDDE-FB7D-4CA9-81B1-074A745CFDDD}"/>
              </a:ext>
            </a:extLst>
          </p:cNvPr>
          <p:cNvSpPr txBox="1"/>
          <p:nvPr/>
        </p:nvSpPr>
        <p:spPr>
          <a:xfrm>
            <a:off x="535168" y="216216"/>
            <a:ext cx="6098344" cy="369332"/>
          </a:xfrm>
          <a:prstGeom prst="rect">
            <a:avLst/>
          </a:prstGeom>
          <a:noFill/>
        </p:spPr>
        <p:txBody>
          <a:bodyPr wrap="square">
            <a:spAutoFit/>
          </a:bodyPr>
          <a:lstStyle/>
          <a:p>
            <a:r>
              <a:rPr lang="en-US" sz="1800" dirty="0"/>
              <a:t>Output = b0 + b1*x1 + b2*x2</a:t>
            </a:r>
          </a:p>
        </p:txBody>
      </p:sp>
      <p:pic>
        <p:nvPicPr>
          <p:cNvPr id="3" name="Picture 2">
            <a:extLst>
              <a:ext uri="{FF2B5EF4-FFF2-40B4-BE49-F238E27FC236}">
                <a16:creationId xmlns:a16="http://schemas.microsoft.com/office/drawing/2014/main" id="{DCAC9E42-C5CB-4E39-863A-012AC15B8578}"/>
              </a:ext>
            </a:extLst>
          </p:cNvPr>
          <p:cNvPicPr>
            <a:picLocks noChangeAspect="1"/>
          </p:cNvPicPr>
          <p:nvPr/>
        </p:nvPicPr>
        <p:blipFill>
          <a:blip r:embed="rId2"/>
          <a:stretch>
            <a:fillRect/>
          </a:stretch>
        </p:blipFill>
        <p:spPr>
          <a:xfrm>
            <a:off x="323883" y="3983531"/>
            <a:ext cx="4997625" cy="2874469"/>
          </a:xfrm>
          <a:prstGeom prst="rect">
            <a:avLst/>
          </a:prstGeom>
        </p:spPr>
      </p:pic>
    </p:spTree>
    <p:extLst>
      <p:ext uri="{BB962C8B-B14F-4D97-AF65-F5344CB8AC3E}">
        <p14:creationId xmlns:p14="http://schemas.microsoft.com/office/powerpoint/2010/main" val="10716004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32D6A6A-C562-4C8F-9C5D-7D2C637D0F5F}"/>
              </a:ext>
            </a:extLst>
          </p:cNvPr>
          <p:cNvSpPr txBox="1"/>
          <p:nvPr/>
        </p:nvSpPr>
        <p:spPr>
          <a:xfrm>
            <a:off x="535168" y="677880"/>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sp>
        <p:nvSpPr>
          <p:cNvPr id="13" name="TextBox 12">
            <a:extLst>
              <a:ext uri="{FF2B5EF4-FFF2-40B4-BE49-F238E27FC236}">
                <a16:creationId xmlns:a16="http://schemas.microsoft.com/office/drawing/2014/main" id="{33D0F99F-9171-4ACA-9390-46D7D622B526}"/>
              </a:ext>
            </a:extLst>
          </p:cNvPr>
          <p:cNvSpPr txBox="1"/>
          <p:nvPr/>
        </p:nvSpPr>
        <p:spPr>
          <a:xfrm>
            <a:off x="5453557" y="1093378"/>
            <a:ext cx="6365304" cy="1154162"/>
          </a:xfrm>
          <a:prstGeom prst="rect">
            <a:avLst/>
          </a:prstGeom>
          <a:noFill/>
        </p:spPr>
        <p:txBody>
          <a:bodyPr wrap="square">
            <a:spAutoFit/>
          </a:bodyPr>
          <a:lstStyle/>
          <a:p>
            <a:pPr algn="l" fontAlgn="base"/>
            <a:r>
              <a:rPr lang="en-US" sz="2300" b="0" i="0" dirty="0">
                <a:solidFill>
                  <a:srgbClr val="555555"/>
                </a:solidFill>
                <a:effectLst/>
                <a:latin typeface="Helvetica Neue"/>
              </a:rPr>
              <a:t>b = b + alpha * (y – prediction) * prediction * (1 – prediction) * x</a:t>
            </a:r>
          </a:p>
          <a:p>
            <a:pPr algn="l" fontAlgn="base"/>
            <a:endParaRPr lang="en-US" sz="2300" dirty="0">
              <a:solidFill>
                <a:srgbClr val="555555"/>
              </a:solidFill>
              <a:latin typeface="Helvetica Neue"/>
            </a:endParaRPr>
          </a:p>
        </p:txBody>
      </p:sp>
      <p:sp>
        <p:nvSpPr>
          <p:cNvPr id="15" name="TextBox 14">
            <a:extLst>
              <a:ext uri="{FF2B5EF4-FFF2-40B4-BE49-F238E27FC236}">
                <a16:creationId xmlns:a16="http://schemas.microsoft.com/office/drawing/2014/main" id="{FEC6EDDE-FB7D-4CA9-81B1-074A745CFDDD}"/>
              </a:ext>
            </a:extLst>
          </p:cNvPr>
          <p:cNvSpPr txBox="1"/>
          <p:nvPr/>
        </p:nvSpPr>
        <p:spPr>
          <a:xfrm>
            <a:off x="535168" y="216216"/>
            <a:ext cx="6098344" cy="369332"/>
          </a:xfrm>
          <a:prstGeom prst="rect">
            <a:avLst/>
          </a:prstGeom>
          <a:noFill/>
        </p:spPr>
        <p:txBody>
          <a:bodyPr wrap="square">
            <a:spAutoFit/>
          </a:bodyPr>
          <a:lstStyle/>
          <a:p>
            <a:r>
              <a:rPr lang="en-US" sz="1800" dirty="0"/>
              <a:t>Output = b0 + b1*x1 + b2*x2</a:t>
            </a:r>
          </a:p>
        </p:txBody>
      </p:sp>
      <p:sp>
        <p:nvSpPr>
          <p:cNvPr id="7" name="TextBox 6">
            <a:extLst>
              <a:ext uri="{FF2B5EF4-FFF2-40B4-BE49-F238E27FC236}">
                <a16:creationId xmlns:a16="http://schemas.microsoft.com/office/drawing/2014/main" id="{BD6FD88C-11D8-440F-A72E-8921713D5AEE}"/>
              </a:ext>
            </a:extLst>
          </p:cNvPr>
          <p:cNvSpPr txBox="1"/>
          <p:nvPr/>
        </p:nvSpPr>
        <p:spPr>
          <a:xfrm>
            <a:off x="9106967" y="2369692"/>
            <a:ext cx="2972790" cy="3939540"/>
          </a:xfrm>
          <a:prstGeom prst="rect">
            <a:avLst/>
          </a:prstGeom>
          <a:noFill/>
        </p:spPr>
        <p:txBody>
          <a:bodyPr wrap="square">
            <a:spAutoFit/>
          </a:bodyPr>
          <a:lstStyle/>
          <a:p>
            <a:r>
              <a:rPr lang="en-US" sz="2500" dirty="0"/>
              <a:t>0.2987569857</a:t>
            </a:r>
          </a:p>
          <a:p>
            <a:r>
              <a:rPr lang="en-US" sz="2500" dirty="0"/>
              <a:t>0.145951056</a:t>
            </a:r>
          </a:p>
          <a:p>
            <a:r>
              <a:rPr lang="en-US" sz="2500" dirty="0"/>
              <a:t>0.08533326531</a:t>
            </a:r>
          </a:p>
          <a:p>
            <a:r>
              <a:rPr lang="en-US" sz="2500" dirty="0"/>
              <a:t>0.2197373144</a:t>
            </a:r>
          </a:p>
          <a:p>
            <a:r>
              <a:rPr lang="en-US" sz="2500" dirty="0"/>
              <a:t>0.2470590002</a:t>
            </a:r>
          </a:p>
          <a:p>
            <a:r>
              <a:rPr lang="en-US" sz="2500" dirty="0"/>
              <a:t>0.9547021348</a:t>
            </a:r>
          </a:p>
          <a:p>
            <a:r>
              <a:rPr lang="en-US" sz="2500" dirty="0"/>
              <a:t>0.8620341908</a:t>
            </a:r>
          </a:p>
          <a:p>
            <a:r>
              <a:rPr lang="en-US" sz="2500" dirty="0"/>
              <a:t>0.9717729051</a:t>
            </a:r>
          </a:p>
          <a:p>
            <a:r>
              <a:rPr lang="en-US" sz="2500" dirty="0"/>
              <a:t>0.9992954521</a:t>
            </a:r>
          </a:p>
          <a:p>
            <a:r>
              <a:rPr lang="en-US" sz="2500" dirty="0"/>
              <a:t>0.905489323</a:t>
            </a:r>
          </a:p>
        </p:txBody>
      </p:sp>
      <p:sp>
        <p:nvSpPr>
          <p:cNvPr id="5" name="TextBox 4">
            <a:extLst>
              <a:ext uri="{FF2B5EF4-FFF2-40B4-BE49-F238E27FC236}">
                <a16:creationId xmlns:a16="http://schemas.microsoft.com/office/drawing/2014/main" id="{988C313E-D3E0-40CB-A620-CF65A670F020}"/>
              </a:ext>
            </a:extLst>
          </p:cNvPr>
          <p:cNvSpPr txBox="1"/>
          <p:nvPr/>
        </p:nvSpPr>
        <p:spPr>
          <a:xfrm>
            <a:off x="1882384" y="4081351"/>
            <a:ext cx="7247433" cy="600164"/>
          </a:xfrm>
          <a:prstGeom prst="rect">
            <a:avLst/>
          </a:prstGeom>
          <a:noFill/>
        </p:spPr>
        <p:txBody>
          <a:bodyPr wrap="none" rtlCol="0">
            <a:spAutoFit/>
          </a:bodyPr>
          <a:lstStyle/>
          <a:p>
            <a:r>
              <a:rPr lang="en-US" sz="3300" dirty="0"/>
              <a:t>Output values for each training instance: </a:t>
            </a:r>
          </a:p>
        </p:txBody>
      </p:sp>
      <p:sp>
        <p:nvSpPr>
          <p:cNvPr id="10" name="TextBox 9">
            <a:extLst>
              <a:ext uri="{FF2B5EF4-FFF2-40B4-BE49-F238E27FC236}">
                <a16:creationId xmlns:a16="http://schemas.microsoft.com/office/drawing/2014/main" id="{D533D352-A649-4283-A900-9106A5242F29}"/>
              </a:ext>
            </a:extLst>
          </p:cNvPr>
          <p:cNvSpPr txBox="1"/>
          <p:nvPr/>
        </p:nvSpPr>
        <p:spPr>
          <a:xfrm>
            <a:off x="112243" y="4856681"/>
            <a:ext cx="8953027" cy="1815882"/>
          </a:xfrm>
          <a:prstGeom prst="rect">
            <a:avLst/>
          </a:prstGeom>
          <a:noFill/>
        </p:spPr>
        <p:txBody>
          <a:bodyPr wrap="square">
            <a:spAutoFit/>
          </a:bodyPr>
          <a:lstStyle/>
          <a:p>
            <a:pPr algn="l" fontAlgn="base"/>
            <a:r>
              <a:rPr lang="en-US" sz="2800" b="0" dirty="0">
                <a:solidFill>
                  <a:srgbClr val="555555"/>
                </a:solidFill>
                <a:effectLst/>
                <a:latin typeface="Helvetica Neue"/>
              </a:rPr>
              <a:t>These are the probabilities of each instance belonging to class=0. We can convert these into crisp class values using:</a:t>
            </a:r>
          </a:p>
          <a:p>
            <a:pPr algn="ctr" fontAlgn="base"/>
            <a:r>
              <a:rPr lang="en-US" sz="2800" b="0" dirty="0">
                <a:solidFill>
                  <a:srgbClr val="555555"/>
                </a:solidFill>
                <a:effectLst/>
                <a:latin typeface="Helvetica Neue"/>
              </a:rPr>
              <a:t>prediction = IF (output &lt; 0.5) Then 0 Else 1</a:t>
            </a:r>
          </a:p>
        </p:txBody>
      </p:sp>
    </p:spTree>
    <p:extLst>
      <p:ext uri="{BB962C8B-B14F-4D97-AF65-F5344CB8AC3E}">
        <p14:creationId xmlns:p14="http://schemas.microsoft.com/office/powerpoint/2010/main" val="2245782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258467"/>
            <a:ext cx="6098344" cy="507831"/>
          </a:xfrm>
          <a:prstGeom prst="rect">
            <a:avLst/>
          </a:prstGeom>
          <a:noFill/>
        </p:spPr>
        <p:txBody>
          <a:bodyPr wrap="square">
            <a:spAutoFit/>
          </a:bodyPr>
          <a:lstStyle/>
          <a:p>
            <a:r>
              <a:rPr lang="en-US" sz="2700" b="1" dirty="0"/>
              <a:t>Basics</a:t>
            </a:r>
          </a:p>
        </p:txBody>
      </p:sp>
      <p:sp>
        <p:nvSpPr>
          <p:cNvPr id="5" name="TextBox 4">
            <a:extLst>
              <a:ext uri="{FF2B5EF4-FFF2-40B4-BE49-F238E27FC236}">
                <a16:creationId xmlns:a16="http://schemas.microsoft.com/office/drawing/2014/main" id="{EB435E9A-E0B1-4861-9F4A-8621DE43BF4D}"/>
              </a:ext>
            </a:extLst>
          </p:cNvPr>
          <p:cNvSpPr txBox="1"/>
          <p:nvPr/>
        </p:nvSpPr>
        <p:spPr>
          <a:xfrm>
            <a:off x="868679" y="1160193"/>
            <a:ext cx="10399543" cy="5293757"/>
          </a:xfrm>
          <a:prstGeom prst="rect">
            <a:avLst/>
          </a:prstGeom>
          <a:noFill/>
        </p:spPr>
        <p:txBody>
          <a:bodyPr wrap="square">
            <a:spAutoFit/>
          </a:bodyPr>
          <a:lstStyle/>
          <a:p>
            <a:r>
              <a:rPr lang="en-US" sz="2600" dirty="0"/>
              <a:t>The logistic regression model takes real-valued inputs and makes a prediction as to the probability of the input belonging to the default class (class 0).</a:t>
            </a:r>
          </a:p>
          <a:p>
            <a:endParaRPr lang="en-US" sz="2600" dirty="0"/>
          </a:p>
          <a:p>
            <a:r>
              <a:rPr lang="en-US" sz="2600" dirty="0"/>
              <a:t>If the probability is &gt; 0.5 we can take the output as a prediction for the default class (class 0), otherwise the prediction is for the other class (class 1).</a:t>
            </a:r>
          </a:p>
          <a:p>
            <a:endParaRPr lang="en-US" sz="2600" dirty="0"/>
          </a:p>
          <a:p>
            <a:r>
              <a:rPr lang="en-US" sz="2600" dirty="0"/>
              <a:t>Output = b0 + b1*x1 + b2*x2</a:t>
            </a:r>
          </a:p>
          <a:p>
            <a:endParaRPr lang="en-US" sz="2600" dirty="0"/>
          </a:p>
          <a:p>
            <a:r>
              <a:rPr lang="en-US" sz="2600" dirty="0"/>
              <a:t>Unlike linear regression, the output is transformed into a probability using the logistic function:</a:t>
            </a:r>
          </a:p>
          <a:p>
            <a:r>
              <a:rPr lang="en-US" sz="2600" dirty="0"/>
              <a:t>p(class=0) = 1 / (1 + e^(-output)).</a:t>
            </a:r>
          </a:p>
        </p:txBody>
      </p:sp>
    </p:spTree>
    <p:extLst>
      <p:ext uri="{BB962C8B-B14F-4D97-AF65-F5344CB8AC3E}">
        <p14:creationId xmlns:p14="http://schemas.microsoft.com/office/powerpoint/2010/main" val="512995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652362"/>
            <a:ext cx="6098344" cy="507831"/>
          </a:xfrm>
          <a:prstGeom prst="rect">
            <a:avLst/>
          </a:prstGeom>
          <a:noFill/>
        </p:spPr>
        <p:txBody>
          <a:bodyPr wrap="square">
            <a:spAutoFit/>
          </a:bodyPr>
          <a:lstStyle/>
          <a:p>
            <a:r>
              <a:rPr lang="en-US" sz="2700" b="1" dirty="0"/>
              <a:t>Sigmoid Function (Logistic Function)</a:t>
            </a:r>
          </a:p>
        </p:txBody>
      </p:sp>
      <p:sp>
        <p:nvSpPr>
          <p:cNvPr id="5" name="TextBox 4">
            <a:extLst>
              <a:ext uri="{FF2B5EF4-FFF2-40B4-BE49-F238E27FC236}">
                <a16:creationId xmlns:a16="http://schemas.microsoft.com/office/drawing/2014/main" id="{EB435E9A-E0B1-4861-9F4A-8621DE43BF4D}"/>
              </a:ext>
            </a:extLst>
          </p:cNvPr>
          <p:cNvSpPr txBox="1"/>
          <p:nvPr/>
        </p:nvSpPr>
        <p:spPr>
          <a:xfrm>
            <a:off x="868679" y="1467285"/>
            <a:ext cx="10399543" cy="5293757"/>
          </a:xfrm>
          <a:prstGeom prst="rect">
            <a:avLst/>
          </a:prstGeom>
          <a:noFill/>
        </p:spPr>
        <p:txBody>
          <a:bodyPr wrap="square">
            <a:spAutoFit/>
          </a:bodyPr>
          <a:lstStyle/>
          <a:p>
            <a:r>
              <a:rPr lang="en-US" sz="2600" dirty="0"/>
              <a:t>Logistic regression algorithm also uses a linear equation with independent predictors to predict a value. </a:t>
            </a:r>
          </a:p>
          <a:p>
            <a:endParaRPr lang="en-US" sz="2600" dirty="0"/>
          </a:p>
          <a:p>
            <a:r>
              <a:rPr lang="en-US" sz="2600" dirty="0"/>
              <a:t>The predicted value can be anywhere between negative infinity to positive infinity. </a:t>
            </a:r>
          </a:p>
          <a:p>
            <a:endParaRPr lang="en-US" sz="2600" dirty="0"/>
          </a:p>
          <a:p>
            <a:r>
              <a:rPr lang="en-US" sz="2600" dirty="0"/>
              <a:t>We need the output of the algorithm to be class variable, i.e., 0-no, 1-yes. </a:t>
            </a:r>
          </a:p>
          <a:p>
            <a:endParaRPr lang="en-US" sz="2600" dirty="0"/>
          </a:p>
          <a:p>
            <a:r>
              <a:rPr lang="en-US" sz="2600" dirty="0"/>
              <a:t>Therefore, we are squashing the output of the linear equation into a range of [0,1]. </a:t>
            </a:r>
          </a:p>
          <a:p>
            <a:endParaRPr lang="en-US" sz="2600" dirty="0"/>
          </a:p>
          <a:p>
            <a:r>
              <a:rPr lang="en-US" sz="2600" dirty="0"/>
              <a:t>To squash the predicted value between 0 and 1, we use the sigmoid function.</a:t>
            </a:r>
          </a:p>
        </p:txBody>
      </p:sp>
    </p:spTree>
    <p:extLst>
      <p:ext uri="{BB962C8B-B14F-4D97-AF65-F5344CB8AC3E}">
        <p14:creationId xmlns:p14="http://schemas.microsoft.com/office/powerpoint/2010/main" val="454376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652362"/>
            <a:ext cx="6098344" cy="507831"/>
          </a:xfrm>
          <a:prstGeom prst="rect">
            <a:avLst/>
          </a:prstGeom>
          <a:noFill/>
        </p:spPr>
        <p:txBody>
          <a:bodyPr wrap="square">
            <a:spAutoFit/>
          </a:bodyPr>
          <a:lstStyle/>
          <a:p>
            <a:r>
              <a:rPr lang="en-US" sz="2700" b="1" dirty="0"/>
              <a:t>Sigmoid Function (Logistic Function)</a:t>
            </a:r>
          </a:p>
        </p:txBody>
      </p:sp>
      <p:pic>
        <p:nvPicPr>
          <p:cNvPr id="2" name="Picture 1">
            <a:extLst>
              <a:ext uri="{FF2B5EF4-FFF2-40B4-BE49-F238E27FC236}">
                <a16:creationId xmlns:a16="http://schemas.microsoft.com/office/drawing/2014/main" id="{37E93A92-81F7-4CAD-A05D-18A96F0A5E17}"/>
              </a:ext>
            </a:extLst>
          </p:cNvPr>
          <p:cNvPicPr>
            <a:picLocks noChangeAspect="1"/>
          </p:cNvPicPr>
          <p:nvPr/>
        </p:nvPicPr>
        <p:blipFill>
          <a:blip r:embed="rId2"/>
          <a:stretch>
            <a:fillRect/>
          </a:stretch>
        </p:blipFill>
        <p:spPr>
          <a:xfrm>
            <a:off x="3162886" y="1530812"/>
            <a:ext cx="5275384" cy="837883"/>
          </a:xfrm>
          <a:prstGeom prst="rect">
            <a:avLst/>
          </a:prstGeom>
        </p:spPr>
      </p:pic>
      <p:pic>
        <p:nvPicPr>
          <p:cNvPr id="3" name="Picture 2">
            <a:extLst>
              <a:ext uri="{FF2B5EF4-FFF2-40B4-BE49-F238E27FC236}">
                <a16:creationId xmlns:a16="http://schemas.microsoft.com/office/drawing/2014/main" id="{5FA5D8CF-5B8F-4BEF-8C13-33AF83E88084}"/>
              </a:ext>
            </a:extLst>
          </p:cNvPr>
          <p:cNvPicPr>
            <a:picLocks noChangeAspect="1"/>
          </p:cNvPicPr>
          <p:nvPr/>
        </p:nvPicPr>
        <p:blipFill>
          <a:blip r:embed="rId3"/>
          <a:stretch>
            <a:fillRect/>
          </a:stretch>
        </p:blipFill>
        <p:spPr>
          <a:xfrm>
            <a:off x="2019299" y="2739314"/>
            <a:ext cx="3099089" cy="1195363"/>
          </a:xfrm>
          <a:prstGeom prst="rect">
            <a:avLst/>
          </a:prstGeom>
        </p:spPr>
      </p:pic>
      <p:pic>
        <p:nvPicPr>
          <p:cNvPr id="4" name="Picture 3">
            <a:extLst>
              <a:ext uri="{FF2B5EF4-FFF2-40B4-BE49-F238E27FC236}">
                <a16:creationId xmlns:a16="http://schemas.microsoft.com/office/drawing/2014/main" id="{AE6E2714-D822-4AFF-ADAD-7A5624574BC3}"/>
              </a:ext>
            </a:extLst>
          </p:cNvPr>
          <p:cNvPicPr>
            <a:picLocks noChangeAspect="1"/>
          </p:cNvPicPr>
          <p:nvPr/>
        </p:nvPicPr>
        <p:blipFill>
          <a:blip r:embed="rId4"/>
          <a:stretch>
            <a:fillRect/>
          </a:stretch>
        </p:blipFill>
        <p:spPr>
          <a:xfrm>
            <a:off x="5800578" y="2645773"/>
            <a:ext cx="4051494" cy="1382444"/>
          </a:xfrm>
          <a:prstGeom prst="rect">
            <a:avLst/>
          </a:prstGeom>
        </p:spPr>
      </p:pic>
      <p:sp>
        <p:nvSpPr>
          <p:cNvPr id="8" name="TextBox 7">
            <a:extLst>
              <a:ext uri="{FF2B5EF4-FFF2-40B4-BE49-F238E27FC236}">
                <a16:creationId xmlns:a16="http://schemas.microsoft.com/office/drawing/2014/main" id="{E6F036E9-FF29-4755-BED4-41D21E98BC63}"/>
              </a:ext>
            </a:extLst>
          </p:cNvPr>
          <p:cNvSpPr txBox="1"/>
          <p:nvPr/>
        </p:nvSpPr>
        <p:spPr>
          <a:xfrm>
            <a:off x="2472396" y="4476963"/>
            <a:ext cx="7642273" cy="1338828"/>
          </a:xfrm>
          <a:prstGeom prst="rect">
            <a:avLst/>
          </a:prstGeom>
          <a:noFill/>
        </p:spPr>
        <p:txBody>
          <a:bodyPr wrap="square">
            <a:spAutoFit/>
          </a:bodyPr>
          <a:lstStyle/>
          <a:p>
            <a:r>
              <a:rPr lang="en-US" sz="2700" b="0" i="0" dirty="0">
                <a:solidFill>
                  <a:srgbClr val="3C3C3B"/>
                </a:solidFill>
                <a:effectLst/>
                <a:latin typeface="IBM Plex Sans"/>
              </a:rPr>
              <a:t>We take the output(z) of the linear equation and give to the function g(x) which returns a squashed value h, the value h will lie in the range of 0 to 1</a:t>
            </a:r>
            <a:endParaRPr lang="en-US" sz="2700" dirty="0"/>
          </a:p>
        </p:txBody>
      </p:sp>
    </p:spTree>
    <p:extLst>
      <p:ext uri="{BB962C8B-B14F-4D97-AF65-F5344CB8AC3E}">
        <p14:creationId xmlns:p14="http://schemas.microsoft.com/office/powerpoint/2010/main" val="2600533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652362"/>
            <a:ext cx="6098344" cy="507831"/>
          </a:xfrm>
          <a:prstGeom prst="rect">
            <a:avLst/>
          </a:prstGeom>
          <a:noFill/>
        </p:spPr>
        <p:txBody>
          <a:bodyPr wrap="square">
            <a:spAutoFit/>
          </a:bodyPr>
          <a:lstStyle/>
          <a:p>
            <a:r>
              <a:rPr lang="en-US" sz="2700" b="1" dirty="0"/>
              <a:t>Sigmoid Function (Logistic Function)</a:t>
            </a:r>
          </a:p>
        </p:txBody>
      </p:sp>
      <p:pic>
        <p:nvPicPr>
          <p:cNvPr id="3" name="Picture 2">
            <a:extLst>
              <a:ext uri="{FF2B5EF4-FFF2-40B4-BE49-F238E27FC236}">
                <a16:creationId xmlns:a16="http://schemas.microsoft.com/office/drawing/2014/main" id="{67B33C7A-07CE-4764-9B8F-F65F9A94AB1A}"/>
              </a:ext>
            </a:extLst>
          </p:cNvPr>
          <p:cNvPicPr>
            <a:picLocks noChangeAspect="1"/>
          </p:cNvPicPr>
          <p:nvPr/>
        </p:nvPicPr>
        <p:blipFill>
          <a:blip r:embed="rId2"/>
          <a:stretch>
            <a:fillRect/>
          </a:stretch>
        </p:blipFill>
        <p:spPr>
          <a:xfrm>
            <a:off x="506438" y="1441363"/>
            <a:ext cx="11000934" cy="5114182"/>
          </a:xfrm>
          <a:prstGeom prst="rect">
            <a:avLst/>
          </a:prstGeom>
        </p:spPr>
      </p:pic>
    </p:spTree>
    <p:extLst>
      <p:ext uri="{BB962C8B-B14F-4D97-AF65-F5344CB8AC3E}">
        <p14:creationId xmlns:p14="http://schemas.microsoft.com/office/powerpoint/2010/main" val="40404972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652362"/>
            <a:ext cx="6098344" cy="507831"/>
          </a:xfrm>
          <a:prstGeom prst="rect">
            <a:avLst/>
          </a:prstGeom>
          <a:noFill/>
        </p:spPr>
        <p:txBody>
          <a:bodyPr wrap="square">
            <a:spAutoFit/>
          </a:bodyPr>
          <a:lstStyle/>
          <a:p>
            <a:r>
              <a:rPr lang="en-US" sz="2700" b="1" dirty="0"/>
              <a:t>Logarithmic Loss Cost Function</a:t>
            </a:r>
          </a:p>
        </p:txBody>
      </p:sp>
      <p:pic>
        <p:nvPicPr>
          <p:cNvPr id="5" name="Picture 4">
            <a:extLst>
              <a:ext uri="{FF2B5EF4-FFF2-40B4-BE49-F238E27FC236}">
                <a16:creationId xmlns:a16="http://schemas.microsoft.com/office/drawing/2014/main" id="{21764122-6521-4AEE-A828-96903A21BF39}"/>
              </a:ext>
            </a:extLst>
          </p:cNvPr>
          <p:cNvPicPr>
            <a:picLocks noChangeAspect="1"/>
          </p:cNvPicPr>
          <p:nvPr/>
        </p:nvPicPr>
        <p:blipFill>
          <a:blip r:embed="rId2"/>
          <a:stretch>
            <a:fillRect/>
          </a:stretch>
        </p:blipFill>
        <p:spPr>
          <a:xfrm>
            <a:off x="1137431" y="1054396"/>
            <a:ext cx="9917137" cy="1884256"/>
          </a:xfrm>
          <a:prstGeom prst="rect">
            <a:avLst/>
          </a:prstGeom>
        </p:spPr>
      </p:pic>
      <p:pic>
        <p:nvPicPr>
          <p:cNvPr id="6" name="Picture 5">
            <a:extLst>
              <a:ext uri="{FF2B5EF4-FFF2-40B4-BE49-F238E27FC236}">
                <a16:creationId xmlns:a16="http://schemas.microsoft.com/office/drawing/2014/main" id="{7BF84E97-7797-471A-99D9-089309B72846}"/>
              </a:ext>
            </a:extLst>
          </p:cNvPr>
          <p:cNvPicPr>
            <a:picLocks noChangeAspect="1"/>
          </p:cNvPicPr>
          <p:nvPr/>
        </p:nvPicPr>
        <p:blipFill>
          <a:blip r:embed="rId3"/>
          <a:stretch>
            <a:fillRect/>
          </a:stretch>
        </p:blipFill>
        <p:spPr>
          <a:xfrm>
            <a:off x="868679" y="3919349"/>
            <a:ext cx="11136923" cy="1356360"/>
          </a:xfrm>
          <a:prstGeom prst="rect">
            <a:avLst/>
          </a:prstGeom>
        </p:spPr>
      </p:pic>
    </p:spTree>
    <p:extLst>
      <p:ext uri="{BB962C8B-B14F-4D97-AF65-F5344CB8AC3E}">
        <p14:creationId xmlns:p14="http://schemas.microsoft.com/office/powerpoint/2010/main" val="1207490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30803AC-4FAA-45CD-8C40-0F8F09E1E752}"/>
              </a:ext>
            </a:extLst>
          </p:cNvPr>
          <p:cNvSpPr txBox="1"/>
          <p:nvPr/>
        </p:nvSpPr>
        <p:spPr>
          <a:xfrm>
            <a:off x="868679" y="652362"/>
            <a:ext cx="6098344" cy="507831"/>
          </a:xfrm>
          <a:prstGeom prst="rect">
            <a:avLst/>
          </a:prstGeom>
          <a:noFill/>
        </p:spPr>
        <p:txBody>
          <a:bodyPr wrap="square">
            <a:spAutoFit/>
          </a:bodyPr>
          <a:lstStyle/>
          <a:p>
            <a:r>
              <a:rPr lang="en-US" sz="2700" b="1" dirty="0"/>
              <a:t>Logarithmic Loss Cost Function</a:t>
            </a:r>
          </a:p>
        </p:txBody>
      </p:sp>
      <p:pic>
        <p:nvPicPr>
          <p:cNvPr id="6" name="Picture 5">
            <a:extLst>
              <a:ext uri="{FF2B5EF4-FFF2-40B4-BE49-F238E27FC236}">
                <a16:creationId xmlns:a16="http://schemas.microsoft.com/office/drawing/2014/main" id="{7BF84E97-7797-471A-99D9-089309B72846}"/>
              </a:ext>
            </a:extLst>
          </p:cNvPr>
          <p:cNvPicPr>
            <a:picLocks noChangeAspect="1"/>
          </p:cNvPicPr>
          <p:nvPr/>
        </p:nvPicPr>
        <p:blipFill>
          <a:blip r:embed="rId2"/>
          <a:stretch>
            <a:fillRect/>
          </a:stretch>
        </p:blipFill>
        <p:spPr>
          <a:xfrm>
            <a:off x="1055077" y="1160193"/>
            <a:ext cx="11136923" cy="1356360"/>
          </a:xfrm>
          <a:prstGeom prst="rect">
            <a:avLst/>
          </a:prstGeom>
        </p:spPr>
      </p:pic>
      <p:pic>
        <p:nvPicPr>
          <p:cNvPr id="1026" name="Picture 2">
            <a:extLst>
              <a:ext uri="{FF2B5EF4-FFF2-40B4-BE49-F238E27FC236}">
                <a16:creationId xmlns:a16="http://schemas.microsoft.com/office/drawing/2014/main" id="{4A5D9F7C-D229-4EC5-93A0-BAACD9335D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78" y="2516552"/>
            <a:ext cx="11136923" cy="4341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9366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620E7A-1036-406D-8618-545AB4AEBE5F}"/>
              </a:ext>
            </a:extLst>
          </p:cNvPr>
          <p:cNvSpPr txBox="1"/>
          <p:nvPr/>
        </p:nvSpPr>
        <p:spPr>
          <a:xfrm>
            <a:off x="813581" y="0"/>
            <a:ext cx="10564837" cy="3000821"/>
          </a:xfrm>
          <a:prstGeom prst="rect">
            <a:avLst/>
          </a:prstGeom>
          <a:noFill/>
        </p:spPr>
        <p:txBody>
          <a:bodyPr wrap="square">
            <a:spAutoFit/>
          </a:bodyPr>
          <a:lstStyle/>
          <a:p>
            <a:r>
              <a:rPr lang="en-US" sz="2700" dirty="0"/>
              <a:t>Stochastic gradient descent: used by many algorithms. Use the model to calculate a prediction for each instance in the training set and calculating the error for each prediction.</a:t>
            </a:r>
          </a:p>
          <a:p>
            <a:endParaRPr lang="en-US" sz="2700" dirty="0"/>
          </a:p>
          <a:p>
            <a:r>
              <a:rPr lang="en-US" sz="2700" dirty="0"/>
              <a:t>Given each training instance:</a:t>
            </a:r>
          </a:p>
          <a:p>
            <a:pPr marL="457200" indent="-457200">
              <a:buFont typeface="Arial" panose="020B0604020202020204" pitchFamily="34" charset="0"/>
              <a:buChar char="•"/>
            </a:pPr>
            <a:r>
              <a:rPr lang="en-US" sz="2700" dirty="0"/>
              <a:t>Calculate a prediction using the current values of the coefficients.</a:t>
            </a:r>
          </a:p>
          <a:p>
            <a:pPr marL="457200" indent="-457200">
              <a:buFont typeface="Arial" panose="020B0604020202020204" pitchFamily="34" charset="0"/>
              <a:buChar char="•"/>
            </a:pPr>
            <a:r>
              <a:rPr lang="en-US" sz="2700" dirty="0"/>
              <a:t>Calculate new coefficient values based on the error in the prediction.</a:t>
            </a:r>
          </a:p>
        </p:txBody>
      </p:sp>
      <p:sp>
        <p:nvSpPr>
          <p:cNvPr id="7" name="TextBox 6">
            <a:extLst>
              <a:ext uri="{FF2B5EF4-FFF2-40B4-BE49-F238E27FC236}">
                <a16:creationId xmlns:a16="http://schemas.microsoft.com/office/drawing/2014/main" id="{0F250C2D-5C7E-4A94-ADB8-5006867D3D67}"/>
              </a:ext>
            </a:extLst>
          </p:cNvPr>
          <p:cNvSpPr txBox="1"/>
          <p:nvPr/>
        </p:nvSpPr>
        <p:spPr>
          <a:xfrm>
            <a:off x="813581" y="3226237"/>
            <a:ext cx="10876671" cy="3631763"/>
          </a:xfrm>
          <a:prstGeom prst="rect">
            <a:avLst/>
          </a:prstGeom>
          <a:noFill/>
        </p:spPr>
        <p:txBody>
          <a:bodyPr wrap="square">
            <a:spAutoFit/>
          </a:bodyPr>
          <a:lstStyle/>
          <a:p>
            <a:r>
              <a:rPr lang="en-US" sz="2300" dirty="0"/>
              <a:t>The process is repeated until the model is accurate enough (e.g. error drops to some desirable level) or for a fixed number iterations. You continue to update the model for training instances and correcting errors until the model is accurate enough or cannot be made any more accurate. It is often a good idea to randomize the order of the training instances shown to the model to mix up the corrections made.</a:t>
            </a:r>
          </a:p>
          <a:p>
            <a:endParaRPr lang="en-US" sz="2300" dirty="0"/>
          </a:p>
          <a:p>
            <a:r>
              <a:rPr lang="en-US" sz="2300" dirty="0"/>
              <a:t>By updating the model for each training pattern we call this online learning. It is also possible to collect up all of the changes to the model over all training instances and make one large update. This variation is called batch learning and might make a nice extension to this tutorial if you’re feeling adventurous.</a:t>
            </a:r>
          </a:p>
        </p:txBody>
      </p:sp>
    </p:spTree>
    <p:extLst>
      <p:ext uri="{BB962C8B-B14F-4D97-AF65-F5344CB8AC3E}">
        <p14:creationId xmlns:p14="http://schemas.microsoft.com/office/powerpoint/2010/main" val="22231953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9B635BB-0D76-4FCF-BDD0-7256F83072D3}"/>
              </a:ext>
            </a:extLst>
          </p:cNvPr>
          <p:cNvSpPr txBox="1"/>
          <p:nvPr/>
        </p:nvSpPr>
        <p:spPr>
          <a:xfrm>
            <a:off x="838200" y="1532266"/>
            <a:ext cx="4226169" cy="3139321"/>
          </a:xfrm>
          <a:prstGeom prst="rect">
            <a:avLst/>
          </a:prstGeom>
          <a:noFill/>
        </p:spPr>
        <p:txBody>
          <a:bodyPr wrap="square">
            <a:spAutoFit/>
          </a:bodyPr>
          <a:lstStyle/>
          <a:p>
            <a:r>
              <a:rPr lang="es-ES" dirty="0"/>
              <a:t>X1		X2		Y</a:t>
            </a:r>
          </a:p>
          <a:p>
            <a:r>
              <a:rPr lang="es-ES" dirty="0"/>
              <a:t>2.7810836	2.550537003	0</a:t>
            </a:r>
          </a:p>
          <a:p>
            <a:r>
              <a:rPr lang="es-ES" dirty="0"/>
              <a:t>1.465489372	2.362125076	0</a:t>
            </a:r>
          </a:p>
          <a:p>
            <a:r>
              <a:rPr lang="es-ES" dirty="0"/>
              <a:t>3.396561688	4.400293529	0</a:t>
            </a:r>
          </a:p>
          <a:p>
            <a:r>
              <a:rPr lang="es-ES" dirty="0"/>
              <a:t>1.38807019	1.850220317	0</a:t>
            </a:r>
          </a:p>
          <a:p>
            <a:r>
              <a:rPr lang="es-ES" dirty="0"/>
              <a:t>3.06407232	3.005305973	0</a:t>
            </a:r>
          </a:p>
          <a:p>
            <a:r>
              <a:rPr lang="es-ES" dirty="0"/>
              <a:t>7.627531214	2.759262235	1</a:t>
            </a:r>
          </a:p>
          <a:p>
            <a:r>
              <a:rPr lang="es-ES" dirty="0"/>
              <a:t>5.332441248	2.088626775	1</a:t>
            </a:r>
          </a:p>
          <a:p>
            <a:r>
              <a:rPr lang="es-ES" dirty="0"/>
              <a:t>6.922596716	1.77106367	1</a:t>
            </a:r>
          </a:p>
          <a:p>
            <a:r>
              <a:rPr lang="es-ES" dirty="0"/>
              <a:t>8.675418651	-0.2420686549	1</a:t>
            </a:r>
          </a:p>
          <a:p>
            <a:r>
              <a:rPr lang="es-ES" dirty="0"/>
              <a:t>7.673756466	3.508563011	1</a:t>
            </a:r>
            <a:endParaRPr lang="en-US" dirty="0"/>
          </a:p>
        </p:txBody>
      </p:sp>
      <p:pic>
        <p:nvPicPr>
          <p:cNvPr id="4" name="Picture 3">
            <a:extLst>
              <a:ext uri="{FF2B5EF4-FFF2-40B4-BE49-F238E27FC236}">
                <a16:creationId xmlns:a16="http://schemas.microsoft.com/office/drawing/2014/main" id="{1442414D-9577-41F0-AA29-90A6D9DAEBAA}"/>
              </a:ext>
            </a:extLst>
          </p:cNvPr>
          <p:cNvPicPr>
            <a:picLocks noChangeAspect="1"/>
          </p:cNvPicPr>
          <p:nvPr/>
        </p:nvPicPr>
        <p:blipFill>
          <a:blip r:embed="rId2"/>
          <a:stretch>
            <a:fillRect/>
          </a:stretch>
        </p:blipFill>
        <p:spPr>
          <a:xfrm>
            <a:off x="5247249" y="604837"/>
            <a:ext cx="6642591" cy="5648325"/>
          </a:xfrm>
          <a:prstGeom prst="rect">
            <a:avLst/>
          </a:prstGeom>
        </p:spPr>
      </p:pic>
    </p:spTree>
    <p:extLst>
      <p:ext uri="{BB962C8B-B14F-4D97-AF65-F5344CB8AC3E}">
        <p14:creationId xmlns:p14="http://schemas.microsoft.com/office/powerpoint/2010/main" val="18359724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1100</TotalTime>
  <Words>1566</Words>
  <Application>Microsoft Office PowerPoint</Application>
  <PresentationFormat>Widescreen</PresentationFormat>
  <Paragraphs>203</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Helvetica Neue</vt:lpstr>
      <vt:lpstr>IBM Plex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Associate Professor and Program Coordinator MS (CS) and MS (DS) Programs</cp:lastModifiedBy>
  <cp:revision>79</cp:revision>
  <dcterms:created xsi:type="dcterms:W3CDTF">2021-03-28T17:30:39Z</dcterms:created>
  <dcterms:modified xsi:type="dcterms:W3CDTF">2021-04-05T02:06:53Z</dcterms:modified>
</cp:coreProperties>
</file>